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4"/>
  </p:notesMasterIdLst>
  <p:handoutMasterIdLst>
    <p:handoutMasterId r:id="rId15"/>
  </p:handoutMasterIdLst>
  <p:sldIdLst>
    <p:sldId id="259" r:id="rId2"/>
    <p:sldId id="312" r:id="rId3"/>
    <p:sldId id="277" r:id="rId4"/>
    <p:sldId id="278" r:id="rId5"/>
    <p:sldId id="280" r:id="rId6"/>
    <p:sldId id="282" r:id="rId7"/>
    <p:sldId id="284" r:id="rId8"/>
    <p:sldId id="285" r:id="rId9"/>
    <p:sldId id="308" r:id="rId10"/>
    <p:sldId id="309" r:id="rId11"/>
    <p:sldId id="311" r:id="rId12"/>
    <p:sldId id="31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autoAdjust="0"/>
    <p:restoredTop sz="95268" autoAdjust="0"/>
  </p:normalViewPr>
  <p:slideViewPr>
    <p:cSldViewPr snapToGrid="0" snapToObjects="1">
      <p:cViewPr varScale="1">
        <p:scale>
          <a:sx n="123" d="100"/>
          <a:sy n="123" d="100"/>
        </p:scale>
        <p:origin x="1640" y="176"/>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9/2/18</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9/2/18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9</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30305B6D-A593-4AE1-B0E1-ACC58F119E5E}" type="datetime1">
              <a:rPr lang="en-US" smtClean="0"/>
              <a:t>9/2/18</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408334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0DE5D056-EB06-48A8-A6E2-F2FBB40F56FE}" type="datetime1">
              <a:rPr lang="en-US" smtClean="0"/>
              <a:t>9/2/18</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28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C8A812FC-F8F3-4F3C-BF08-D4DBB586020B}" type="datetime1">
              <a:rPr lang="en-US" smtClean="0"/>
              <a:t>9/2/18</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71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45614B17-4A22-40FB-B035-6210FF8944B7}" type="datetime1">
              <a:rPr lang="en-US" smtClean="0"/>
              <a:t>9/2/18</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75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9/2/18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08B6CD3B-FD98-4065-89C0-17A2C4311705}"/>
              </a:ext>
            </a:extLst>
          </p:cNvPr>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3109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321B395-DE06-43BA-8936-D39FCA170BA9}" type="datetime1">
              <a:rPr lang="en-US" smtClean="0"/>
              <a:t>9/2/18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98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804CF5B-1932-43AC-A317-4E0AEAF55AC6}" type="datetime1">
              <a:rPr lang="en-US" smtClean="0"/>
              <a:t>9/2/18</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2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DF92A3FE-F984-45CD-87C4-91F9282BB785}" type="datetime1">
              <a:rPr lang="en-US" smtClean="0"/>
              <a:t>9/2/18</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080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839799FC-5057-4BE8-9781-9513820E4BB7}" type="datetime1">
              <a:rPr lang="en-US" smtClean="0"/>
              <a:t>9/2/18</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8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51E27AB6-3D9E-4F7C-B1B2-1696D9462E11}" type="datetime1">
              <a:rPr lang="en-US" smtClean="0"/>
              <a:t>9/2/18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334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72A9182-C92F-4BB3-BAA8-2289A8D9638F}" type="datetime1">
              <a:rPr lang="en-US" smtClean="0"/>
              <a:t>9/2/18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0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794171A-332A-4694-AF9F-C0026D2BBB7B}" type="datetime1">
              <a:rPr lang="en-US" smtClean="0"/>
              <a:t>9/2/18</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803406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Features of a Good Presentation</a:t>
            </a:r>
          </a:p>
        </p:txBody>
      </p:sp>
      <p:sp>
        <p:nvSpPr>
          <p:cNvPr id="3" name="Subtitle 2"/>
          <p:cNvSpPr>
            <a:spLocks noGrp="1"/>
          </p:cNvSpPr>
          <p:nvPr>
            <p:ph type="subTitle" idx="1"/>
          </p:nvPr>
        </p:nvSpPr>
        <p:spPr/>
        <p:txBody>
          <a:bodyPr/>
          <a:lstStyle/>
          <a:p>
            <a:r>
              <a:rPr lang="en-US" dirty="0"/>
              <a:t>Team 3659 </a:t>
            </a:r>
            <a:r>
              <a:rPr lang="en-US" dirty="0" err="1"/>
              <a:t>N</a:t>
            </a:r>
            <a:r>
              <a:rPr lang="en-US" cap="none" dirty="0" err="1"/>
              <a:t>e</a:t>
            </a:r>
            <a:r>
              <a:rPr lang="en-US" dirty="0" err="1"/>
              <a:t>Xt</a:t>
            </a:r>
            <a:r>
              <a:rPr lang="en-US" dirty="0"/>
              <a:t> Gen</a:t>
            </a:r>
          </a:p>
        </p:txBody>
      </p:sp>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383627" y="1551934"/>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553905" y="329119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50333" y="160304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411263" y="1701197"/>
            <a:ext cx="5527200" cy="4023360"/>
          </a:xfrm>
        </p:spPr>
        <p:txBody>
          <a:bodyPr>
            <a:normAutofit lnSpcReduction="10000"/>
          </a:bodyPr>
          <a:lstStyle/>
          <a:p>
            <a:r>
              <a:rPr lang="en-US" sz="1800" dirty="0"/>
              <a:t>Teams can create handouts to give to their judges.</a:t>
            </a:r>
          </a:p>
          <a:p>
            <a:r>
              <a:rPr lang="en-US" sz="1800" dirty="0"/>
              <a:t>Judges handouts can be used to highlight the main points of the team’s presentation and to remind the judges of the team</a:t>
            </a:r>
          </a:p>
          <a:p>
            <a:r>
              <a:rPr lang="en-US" sz="1800" dirty="0"/>
              <a:t>Design the judges handouts to be a quick reminder of the presentation</a:t>
            </a:r>
          </a:p>
          <a:p>
            <a:r>
              <a:rPr lang="en-US" sz="1800" dirty="0"/>
              <a:t>Do not include long paragraphs explaining the team’s project</a:t>
            </a:r>
          </a:p>
          <a:p>
            <a:r>
              <a:rPr lang="en-US" sz="1800" dirty="0"/>
              <a:t>Consider the judging rubric when designing the judges handouts</a:t>
            </a:r>
          </a:p>
          <a:p>
            <a:r>
              <a:rPr lang="en-US" sz="18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en-US" sz="1800" dirty="0"/>
              <a:t>This lesson was written by Team 3659 NeXT GEN</a:t>
            </a:r>
          </a:p>
          <a:p>
            <a:r>
              <a:rPr lang="en-US" sz="1800" dirty="0"/>
              <a:t>You can contact Team 3659 NeXT GEN through their Facebook page: Garrett County FIRST LEGO League Team 3659. </a:t>
            </a:r>
          </a:p>
          <a:p>
            <a:r>
              <a:rPr lang="en-US" sz="1800" dirty="0"/>
              <a:t>More lessons available at </a:t>
            </a:r>
            <a:r>
              <a:rPr lang="en-US" sz="1800" dirty="0">
                <a:hlinkClick r:id="rId2"/>
              </a:rPr>
              <a:t>www.ev3lesssons.com</a:t>
            </a:r>
            <a:r>
              <a:rPr lang="en-US" sz="1800" dirty="0"/>
              <a:t> and </a:t>
            </a:r>
            <a:r>
              <a:rPr lang="en-US" sz="1800" dirty="0">
                <a:hlinkClick r:id="rId3"/>
              </a:rPr>
              <a:t>www.flltutorials.com</a:t>
            </a:r>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author</a:t>
            </a:r>
          </a:p>
        </p:txBody>
      </p:sp>
      <p:sp>
        <p:nvSpPr>
          <p:cNvPr id="3" name="Content Placeholder 2"/>
          <p:cNvSpPr>
            <a:spLocks noGrp="1"/>
          </p:cNvSpPr>
          <p:nvPr>
            <p:ph idx="1"/>
          </p:nvPr>
        </p:nvSpPr>
        <p:spPr>
          <a:xfrm>
            <a:off x="400989" y="1509368"/>
            <a:ext cx="4104230" cy="4478554"/>
          </a:xfrm>
        </p:spPr>
        <p:txBody>
          <a:bodyPr>
            <a:noAutofit/>
          </a:bodyPr>
          <a:lstStyle/>
          <a:p>
            <a:pPr>
              <a:lnSpc>
                <a:spcPct val="150000"/>
              </a:lnSpc>
              <a:buFont typeface="Wingdings" panose="05000000000000000000" pitchFamily="2" charset="2"/>
              <a:buChar char="§"/>
            </a:pPr>
            <a:r>
              <a:rPr lang="en-US" sz="1600" dirty="0">
                <a:solidFill>
                  <a:schemeClr val="tx1"/>
                </a:solidFill>
              </a:rPr>
              <a:t>Middle school team from Garrett County, Maryland</a:t>
            </a:r>
          </a:p>
          <a:p>
            <a:pPr>
              <a:lnSpc>
                <a:spcPct val="150000"/>
              </a:lnSpc>
              <a:buFont typeface="Wingdings" panose="05000000000000000000" pitchFamily="2" charset="2"/>
              <a:buChar char="§"/>
            </a:pPr>
            <a:r>
              <a:rPr lang="en-US" sz="1600" dirty="0">
                <a:solidFill>
                  <a:schemeClr val="tx1"/>
                </a:solidFill>
              </a:rPr>
              <a:t>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First Place Innovative Solution at Mountain State Invitational in 2017</a:t>
            </a:r>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Start with the Project Rubric</a:t>
            </a:r>
          </a:p>
        </p:txBody>
      </p:sp>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452063" y="1614056"/>
            <a:ext cx="5528323" cy="4323572"/>
          </a:xfrm>
        </p:spPr>
        <p:txBody>
          <a:bodyPr>
            <a:normAutofit/>
          </a:bodyPr>
          <a:lstStyle/>
          <a:p>
            <a:pPr>
              <a:lnSpc>
                <a:spcPct val="150000"/>
              </a:lnSpc>
            </a:pPr>
            <a:r>
              <a:rPr lang="en-US" sz="1600" dirty="0">
                <a:solidFill>
                  <a:schemeClr val="tx1"/>
                </a:solidFill>
              </a:rPr>
              <a:t>Start by examining the FIRST LEGO League Project rubric.</a:t>
            </a:r>
          </a:p>
          <a:p>
            <a:pPr>
              <a:lnSpc>
                <a:spcPct val="150000"/>
              </a:lnSpc>
            </a:pPr>
            <a:r>
              <a:rPr lang="en-US" sz="1600" dirty="0">
                <a:solidFill>
                  <a:schemeClr val="tx1"/>
                </a:solidFill>
              </a:rPr>
              <a:t>We recommend writing a script for the presentation that includes everything that is required in the Project Rubric.</a:t>
            </a:r>
          </a:p>
          <a:p>
            <a:pPr>
              <a:lnSpc>
                <a:spcPct val="150000"/>
              </a:lnSpc>
            </a:pPr>
            <a:r>
              <a:rPr lang="en-US" sz="1600" dirty="0">
                <a:solidFill>
                  <a:schemeClr val="tx1"/>
                </a:solidFill>
              </a:rPr>
              <a:t>Highlight the three areas (Research, Innovative Solution and Presentation). </a:t>
            </a:r>
          </a:p>
          <a:p>
            <a:pPr>
              <a:lnSpc>
                <a:spcPct val="150000"/>
              </a:lnSpc>
            </a:pPr>
            <a:r>
              <a:rPr lang="en-US" sz="1600" dirty="0">
                <a:solidFill>
                  <a:schemeClr val="tx1"/>
                </a:solidFill>
              </a:rPr>
              <a:t>Tip: Cover everything on the rubric in the 5min presentation.</a:t>
            </a:r>
          </a:p>
          <a:p>
            <a:r>
              <a:rPr lang="en-US" sz="1600" dirty="0">
                <a:solidFill>
                  <a:schemeClr val="tx1"/>
                </a:solidFill>
              </a:rPr>
              <a:t>You can watch our video of our research project presentation at </a:t>
            </a:r>
            <a:r>
              <a:rPr lang="en-US" sz="1600" dirty="0">
                <a:solidFill>
                  <a:schemeClr val="tx1"/>
                </a:solidFill>
                <a:hlinkClick r:id="rId2"/>
              </a:rPr>
              <a:t>https://youtu.be/lbN3kgpQIOU</a:t>
            </a:r>
            <a:endParaRPr lang="en-US" sz="1600" dirty="0">
              <a:solidFill>
                <a:schemeClr val="tx1"/>
              </a:solidFill>
            </a:endParaRP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00" y="2049518"/>
            <a:ext cx="2665288" cy="345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072604" y="5541859"/>
            <a:ext cx="2665288" cy="307777"/>
          </a:xfrm>
          <a:prstGeom prst="rect">
            <a:avLst/>
          </a:prstGeom>
          <a:noFill/>
        </p:spPr>
        <p:txBody>
          <a:bodyPr wrap="square" rtlCol="0">
            <a:spAutoFit/>
          </a:bodyPr>
          <a:lstStyle/>
          <a:p>
            <a:r>
              <a:rPr lang="en-US" sz="1400" dirty="0"/>
              <a:t>Note: New Rubric for 2017</a:t>
            </a:r>
          </a:p>
        </p:txBody>
      </p:sp>
      <p:sp>
        <p:nvSpPr>
          <p:cNvPr id="10" name="Rectangle 9"/>
          <p:cNvSpPr/>
          <p:nvPr/>
        </p:nvSpPr>
        <p:spPr>
          <a:xfrm>
            <a:off x="6221909" y="2575036"/>
            <a:ext cx="2406869" cy="767256"/>
          </a:xfrm>
          <a:prstGeom prst="rect">
            <a:avLst/>
          </a:prstGeom>
          <a:noFill/>
          <a:ln>
            <a:solidFill>
              <a:srgbClr val="65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52C90"/>
              </a:solidFill>
            </a:endParaRPr>
          </a:p>
        </p:txBody>
      </p:sp>
      <p:sp>
        <p:nvSpPr>
          <p:cNvPr id="11" name="Rectangle 10"/>
          <p:cNvSpPr/>
          <p:nvPr/>
        </p:nvSpPr>
        <p:spPr>
          <a:xfrm>
            <a:off x="6234382" y="3442272"/>
            <a:ext cx="2406869" cy="780193"/>
          </a:xfrm>
          <a:prstGeom prst="rect">
            <a:avLst/>
          </a:prstGeom>
          <a:noFill/>
          <a:ln>
            <a:solidFill>
              <a:srgbClr val="24C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4382" y="4322447"/>
            <a:ext cx="2406869" cy="791394"/>
          </a:xfrm>
          <a:prstGeom prst="rect">
            <a:avLst/>
          </a:prstGeom>
          <a:noFill/>
          <a:ln>
            <a:solidFill>
              <a:srgbClr val="034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Research Section</a:t>
            </a:r>
          </a:p>
        </p:txBody>
      </p:sp>
      <p:sp>
        <p:nvSpPr>
          <p:cNvPr id="3" name="Content Placeholder 2">
            <a:extLst>
              <a:ext uri="{FF2B5EF4-FFF2-40B4-BE49-F238E27FC236}">
                <a16:creationId xmlns:a16="http://schemas.microsoft.com/office/drawing/2014/main" id="{C67A04EC-932C-45D0-869C-3957E83ED476}"/>
              </a:ext>
            </a:extLst>
          </p:cNvPr>
          <p:cNvSpPr>
            <a:spLocks noGrp="1"/>
          </p:cNvSpPr>
          <p:nvPr>
            <p:ph idx="1"/>
          </p:nvPr>
        </p:nvSpPr>
        <p:spPr>
          <a:xfrm>
            <a:off x="457200" y="1554444"/>
            <a:ext cx="8245011" cy="2627123"/>
          </a:xfrm>
        </p:spPr>
        <p:txBody>
          <a:bodyPr>
            <a:normAutofit fontScale="47500" lnSpcReduction="20000"/>
          </a:bodyPr>
          <a:lstStyle/>
          <a:p>
            <a:pPr>
              <a:lnSpc>
                <a:spcPct val="170000"/>
              </a:lnSpc>
            </a:pPr>
            <a:r>
              <a:rPr lang="en-US" sz="2700" b="1" dirty="0">
                <a:solidFill>
                  <a:srgbClr val="FF0000"/>
                </a:solidFill>
              </a:rPr>
              <a:t>Problem Identification*: </a:t>
            </a:r>
            <a:r>
              <a:rPr lang="en-US" sz="2700" dirty="0">
                <a:solidFill>
                  <a:schemeClr val="tx1"/>
                </a:solidFill>
              </a:rPr>
              <a:t>When planning the script, the team needs to discuss the problem they chose to solve and figure out how to state that problem in one clear sentence that everyone on the team knows.</a:t>
            </a:r>
          </a:p>
          <a:p>
            <a:pPr>
              <a:lnSpc>
                <a:spcPct val="170000"/>
              </a:lnSpc>
            </a:pPr>
            <a:r>
              <a:rPr lang="en-US" sz="2700" b="1" dirty="0">
                <a:solidFill>
                  <a:srgbClr val="FF0000"/>
                </a:solidFill>
              </a:rPr>
              <a:t>Sources of Information: </a:t>
            </a:r>
            <a:r>
              <a:rPr lang="en-US" sz="2700" dirty="0">
                <a:solidFill>
                  <a:schemeClr val="tx1"/>
                </a:solidFill>
              </a:rPr>
              <a:t>Somewhere in the presentation, the team needs to state what types of sources they researched and cited. This is where a bibliography helps.</a:t>
            </a:r>
          </a:p>
          <a:p>
            <a:pPr>
              <a:lnSpc>
                <a:spcPct val="160000"/>
              </a:lnSpc>
            </a:pPr>
            <a:r>
              <a:rPr lang="en-US" sz="2700" b="1" dirty="0">
                <a:solidFill>
                  <a:srgbClr val="FF0000"/>
                </a:solidFill>
              </a:rPr>
              <a:t>Problem Analysis: </a:t>
            </a:r>
            <a:r>
              <a:rPr lang="en-US" sz="2700" dirty="0">
                <a:solidFill>
                  <a:schemeClr val="tx1"/>
                </a:solidFill>
              </a:rPr>
              <a:t>The team needs to show that they know the problem and every aspect that contributes to that problem. In the presentation the team needs to explain the existing solutions, why the team’s solution is better, and what makes their solution </a:t>
            </a:r>
            <a:r>
              <a:rPr lang="en-US" sz="2700" b="1" dirty="0">
                <a:solidFill>
                  <a:schemeClr val="tx1"/>
                </a:solidFill>
              </a:rPr>
              <a:t>their</a:t>
            </a:r>
            <a:r>
              <a:rPr lang="en-US" sz="2700" dirty="0">
                <a:solidFill>
                  <a:schemeClr val="tx1"/>
                </a:solidFill>
              </a:rPr>
              <a:t> solution.</a:t>
            </a:r>
          </a:p>
          <a:p>
            <a:pPr>
              <a:lnSpc>
                <a:spcPct val="170000"/>
              </a:lnSpc>
            </a:pPr>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49" t="15221" r="4847" b="64554"/>
          <a:stretch/>
        </p:blipFill>
        <p:spPr>
          <a:xfrm>
            <a:off x="1488534" y="4011057"/>
            <a:ext cx="6166932" cy="178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AC929603-69FD-4EA0-859B-E339708E0815}"/>
              </a:ext>
            </a:extLst>
          </p:cNvPr>
          <p:cNvSpPr txBox="1"/>
          <p:nvPr/>
        </p:nvSpPr>
        <p:spPr>
          <a:xfrm>
            <a:off x="2475687" y="6008818"/>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Innovative Solution Section </a:t>
            </a:r>
          </a:p>
        </p:txBody>
      </p:sp>
      <p:sp>
        <p:nvSpPr>
          <p:cNvPr id="3" name="Content Placeholder 2">
            <a:extLst>
              <a:ext uri="{FF2B5EF4-FFF2-40B4-BE49-F238E27FC236}">
                <a16:creationId xmlns:a16="http://schemas.microsoft.com/office/drawing/2014/main" id="{0059B953-8E3E-4836-9D70-3F7F14F6E2D8}"/>
              </a:ext>
            </a:extLst>
          </p:cNvPr>
          <p:cNvSpPr>
            <a:spLocks noGrp="1"/>
          </p:cNvSpPr>
          <p:nvPr>
            <p:ph idx="1"/>
          </p:nvPr>
        </p:nvSpPr>
        <p:spPr>
          <a:xfrm>
            <a:off x="395852" y="1530898"/>
            <a:ext cx="8332046" cy="3075799"/>
          </a:xfrm>
        </p:spPr>
        <p:txBody>
          <a:bodyPr>
            <a:noAutofit/>
          </a:bodyPr>
          <a:lstStyle/>
          <a:p>
            <a:pPr>
              <a:lnSpc>
                <a:spcPct val="150000"/>
              </a:lnSpc>
            </a:pPr>
            <a:r>
              <a:rPr lang="en-US" sz="1200" b="1" dirty="0">
                <a:solidFill>
                  <a:srgbClr val="FF0000"/>
                </a:solidFill>
              </a:rPr>
              <a:t>Team Solution*: </a:t>
            </a:r>
            <a:r>
              <a:rPr lang="en-US" sz="1200" dirty="0">
                <a:solidFill>
                  <a:schemeClr val="tx1"/>
                </a:solidFill>
              </a:rPr>
              <a:t>The team needs to be able to explain the solution in one sentence that is easy to understand by all. That sentence doesn’t need to include many details. It just needs to be a simple statement that is the overview of what the solution is. No technical description is required for this aspect. </a:t>
            </a:r>
          </a:p>
          <a:p>
            <a:pPr>
              <a:lnSpc>
                <a:spcPct val="150000"/>
              </a:lnSpc>
            </a:pPr>
            <a:r>
              <a:rPr lang="en-US" sz="1200" b="1" dirty="0">
                <a:solidFill>
                  <a:srgbClr val="FF0000"/>
                </a:solidFill>
              </a:rPr>
              <a:t>Innovation: </a:t>
            </a:r>
            <a:r>
              <a:rPr lang="en-US" sz="1200" dirty="0">
                <a:solidFill>
                  <a:schemeClr val="tx1"/>
                </a:solidFill>
              </a:rPr>
              <a:t>The team needs to explain to the judges how their solution is better and why their solution benefits others.</a:t>
            </a:r>
          </a:p>
          <a:p>
            <a:pPr>
              <a:lnSpc>
                <a:spcPct val="150000"/>
              </a:lnSpc>
            </a:pPr>
            <a:r>
              <a:rPr lang="en-US" sz="1200" b="1" dirty="0">
                <a:solidFill>
                  <a:srgbClr val="FF0000"/>
                </a:solidFill>
              </a:rPr>
              <a:t>Solution Development: </a:t>
            </a:r>
            <a:r>
              <a:rPr lang="en-US" sz="1200" dirty="0">
                <a:solidFill>
                  <a:schemeClr val="tx1"/>
                </a:solidFill>
              </a:rPr>
              <a:t>The team needs to explain how they developed and tested their solution.  They also need to figure out the cost Your experts or professionals or a survey can help the team determine this. The team also needs to discuss how they would manufacture the solution. If it would be very complicated and difficult to manufacture, the team needs to discuss what they can do to improve the solution and make it easier to manufacture.  </a:t>
            </a:r>
          </a:p>
          <a:p>
            <a:pPr>
              <a:lnSpc>
                <a:spcPct val="150000"/>
              </a:lnSpc>
            </a:pPr>
            <a:endParaRPr lang="en-US" sz="1200" dirty="0"/>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AC929603-69FD-4EA0-859B-E339708E0815}"/>
              </a:ext>
            </a:extLst>
          </p:cNvPr>
          <p:cNvSpPr txBox="1"/>
          <p:nvPr/>
        </p:nvSpPr>
        <p:spPr>
          <a:xfrm>
            <a:off x="2022098" y="597940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39704" r="4849" b="39164"/>
          <a:stretch/>
        </p:blipFill>
        <p:spPr>
          <a:xfrm>
            <a:off x="2081024" y="4462786"/>
            <a:ext cx="5002972" cy="1516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92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p:txBody>
          <a:bodyPr/>
          <a:lstStyle/>
          <a:p>
            <a:r>
              <a:rPr lang="en-US"/>
              <a:t>Presentation Section</a:t>
            </a:r>
            <a:endParaRPr lang="en-US" dirty="0"/>
          </a:p>
        </p:txBody>
      </p:sp>
      <p:sp>
        <p:nvSpPr>
          <p:cNvPr id="3" name="Content Placeholder 2">
            <a:extLst>
              <a:ext uri="{FF2B5EF4-FFF2-40B4-BE49-F238E27FC236}">
                <a16:creationId xmlns:a16="http://schemas.microsoft.com/office/drawing/2014/main" id="{81EB175D-0EE9-437C-AC85-E26F346678FB}"/>
              </a:ext>
            </a:extLst>
          </p:cNvPr>
          <p:cNvSpPr>
            <a:spLocks noGrp="1"/>
          </p:cNvSpPr>
          <p:nvPr>
            <p:ph idx="1"/>
          </p:nvPr>
        </p:nvSpPr>
        <p:spPr/>
        <p:txBody>
          <a:bodyPr>
            <a:normAutofit/>
          </a:bodyPr>
          <a:lstStyle/>
          <a:p>
            <a:r>
              <a:rPr lang="en-US" sz="1600" dirty="0">
                <a:solidFill>
                  <a:srgbClr val="FF0000"/>
                </a:solidFill>
              </a:rPr>
              <a:t>Sharing*: </a:t>
            </a:r>
            <a:r>
              <a:rPr lang="en-US" sz="1600" dirty="0"/>
              <a:t>Somewhere in the presentation, the team needs to state that they shared their project with multiple people including groups and professionals. It’s always good to tell the judges about the feedback that was received and how the team improved their solution based off of that feedback.</a:t>
            </a:r>
          </a:p>
          <a:p>
            <a:r>
              <a:rPr lang="en-US" sz="1600" dirty="0">
                <a:solidFill>
                  <a:srgbClr val="FF0000"/>
                </a:solidFill>
              </a:rPr>
              <a:t>Creativity: </a:t>
            </a:r>
            <a:r>
              <a:rPr lang="en-US" sz="1600" dirty="0"/>
              <a:t>The presentation needs to be creative, engaging, informative, and fun! Don’t be afraid to be crazy or funny (wear hats/costumes) in the presentation. Judges love to see the teams having fun and smiling. You can add a theme. We recommend newscasts or movie themes for the presentation. </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64320" r="4849" b="11935"/>
          <a:stretch/>
        </p:blipFill>
        <p:spPr>
          <a:xfrm>
            <a:off x="2060899" y="391053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C929603-69FD-4EA0-859B-E339708E0815}"/>
              </a:ext>
            </a:extLst>
          </p:cNvPr>
          <p:cNvSpPr txBox="1"/>
          <p:nvPr/>
        </p:nvSpPr>
        <p:spPr>
          <a:xfrm>
            <a:off x="2002002" y="595311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29699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p:txBody>
          <a:bodyPr/>
          <a:lstStyle/>
          <a:p>
            <a:r>
              <a:rPr lang="en-US"/>
              <a:t>Presentation Section, Cont.</a:t>
            </a:r>
            <a:endParaRPr lang="en-US" dirty="0"/>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448091" y="1505583"/>
            <a:ext cx="4724947" cy="4353215"/>
          </a:xfrm>
        </p:spPr>
        <p:txBody>
          <a:bodyPr>
            <a:normAutofit/>
          </a:bodyPr>
          <a:lstStyle/>
          <a:p>
            <a:r>
              <a:rPr lang="en-US" sz="1600" dirty="0"/>
              <a:t>Presentation Effectiveness:  </a:t>
            </a:r>
          </a:p>
          <a:p>
            <a:r>
              <a:rPr lang="en-US" sz="1400" dirty="0"/>
              <a:t>Overall, the presentation must clearly explain the problem, team’s solution, why it’s innovative, how feasible it is, etc.  </a:t>
            </a:r>
          </a:p>
          <a:p>
            <a:r>
              <a:rPr lang="en-US" sz="1400" dirty="0"/>
              <a:t>Try to memorize your script instead of reading it. Keep the lines short so that they are easy to memorize. </a:t>
            </a:r>
          </a:p>
          <a:p>
            <a:r>
              <a:rPr lang="en-US" sz="1400" dirty="0"/>
              <a:t>Make sure that everyone on the team participates.</a:t>
            </a:r>
          </a:p>
          <a:p>
            <a:r>
              <a:rPr lang="en-US" sz="1400" dirty="0"/>
              <a:t>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451777" y="1772465"/>
            <a:ext cx="3346100" cy="24069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847" t="64320" r="4849" b="11935"/>
          <a:stretch/>
        </p:blipFill>
        <p:spPr>
          <a:xfrm>
            <a:off x="439861" y="428060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93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631914" y="1506686"/>
            <a:ext cx="5029377"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482709" y="2240783"/>
            <a:ext cx="3097362" cy="2323020"/>
          </a:xfrm>
          <a:prstGeom prst="rect">
            <a:avLst/>
          </a:prstGeom>
        </p:spPr>
      </p:pic>
    </p:spTree>
    <p:extLst>
      <p:ext uri="{BB962C8B-B14F-4D97-AF65-F5344CB8AC3E}">
        <p14:creationId xmlns:p14="http://schemas.microsoft.com/office/powerpoint/2010/main" val="153472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416400" y="1631075"/>
            <a:ext cx="5619667" cy="4030824"/>
          </a:xfrm>
        </p:spPr>
        <p:txBody>
          <a:bodyPr>
            <a:normAutofit fontScale="47500" lnSpcReduction="20000"/>
          </a:bodyPr>
          <a:lstStyle/>
          <a:p>
            <a:r>
              <a:rPr lang="en-US" dirty="0"/>
              <a:t>Having a display board at the pit area sparks conversation and is useful when judges visit. The team can bring this display board into judging as well.</a:t>
            </a:r>
          </a:p>
          <a:p>
            <a:pPr lvl="1">
              <a:buFont typeface="Arial" panose="020B0604020202020204" pitchFamily="34" charset="0"/>
              <a:buChar char="•"/>
            </a:pPr>
            <a:r>
              <a:rPr lang="en-US" dirty="0"/>
              <a:t>The display board can be used to explain the team’s research project.</a:t>
            </a:r>
          </a:p>
          <a:p>
            <a:pPr lvl="1">
              <a:buFont typeface="Arial" panose="020B0604020202020204" pitchFamily="34" charset="0"/>
              <a:buChar char="•"/>
            </a:pPr>
            <a:r>
              <a:rPr lang="en-US" dirty="0"/>
              <a:t>We recommend using the research project rubric to help in the design layout of the board.</a:t>
            </a:r>
          </a:p>
          <a:p>
            <a:pPr lvl="1">
              <a:buFont typeface="Arial" panose="020B0604020202020204" pitchFamily="34" charset="0"/>
              <a:buChar char="•"/>
            </a:pPr>
            <a:r>
              <a:rPr lang="en-US" dirty="0"/>
              <a:t>Draw the layout of the display board and plan out where certain information needs to be.</a:t>
            </a:r>
          </a:p>
          <a:p>
            <a:pPr lvl="1">
              <a:buFont typeface="Arial" panose="020B0604020202020204" pitchFamily="34" charset="0"/>
              <a:buChar char="•"/>
            </a:pPr>
            <a:r>
              <a:rPr lang="en-US" dirty="0"/>
              <a:t>Include several photos of the team and the solution.</a:t>
            </a:r>
          </a:p>
          <a:p>
            <a:pPr lvl="1">
              <a:buFont typeface="Arial" panose="020B0604020202020204" pitchFamily="34" charset="0"/>
              <a:buChar char="•"/>
            </a:pPr>
            <a:r>
              <a:rPr lang="en-US" dirty="0"/>
              <a:t>Typed descriptions enhance the look of the display board.</a:t>
            </a:r>
          </a:p>
          <a:p>
            <a:pPr marL="201168" lvl="1" indent="0">
              <a:buNone/>
            </a:pPr>
            <a:endParaRPr lang="en-US" b="1" dirty="0"/>
          </a:p>
          <a:p>
            <a:pPr marL="201168" lvl="1" indent="0">
              <a:buNone/>
            </a:pPr>
            <a:r>
              <a:rPr lang="en-US" b="1" dirty="0"/>
              <a:t>Tip: </a:t>
            </a:r>
            <a:r>
              <a:rPr lang="en-US"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697752" y="2245359"/>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FLLTutorialsTemplate</Template>
  <TotalTime>30007</TotalTime>
  <Words>1281</Words>
  <Application>Microsoft Macintosh PowerPoint</Application>
  <PresentationFormat>On-screen Show (4:3)</PresentationFormat>
  <Paragraphs>101</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Wingdings</vt:lpstr>
      <vt:lpstr>Wingdings 2</vt:lpstr>
      <vt:lpstr>Dividend</vt:lpstr>
      <vt:lpstr>Features of a Good Presentation</vt:lpstr>
      <vt:lpstr>About The author</vt:lpstr>
      <vt:lpstr>Start with the Project Rubric</vt:lpstr>
      <vt:lpstr>Research Section</vt:lpstr>
      <vt:lpstr>Innovative Solution Section </vt:lpstr>
      <vt:lpstr>Presentation Section</vt:lpstr>
      <vt:lpstr>Presentation Section, Cont.</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167</cp:revision>
  <cp:lastPrinted>2017-08-26T20:05:48Z</cp:lastPrinted>
  <dcterms:created xsi:type="dcterms:W3CDTF">2017-08-13T17:46:18Z</dcterms:created>
  <dcterms:modified xsi:type="dcterms:W3CDTF">2018-09-02T15:46:31Z</dcterms:modified>
</cp:coreProperties>
</file>